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handoutMasterIdLst>
    <p:handoutMasterId r:id="rId31"/>
  </p:handoutMasterIdLst>
  <p:sldIdLst>
    <p:sldId id="256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BE0320-2757-4672-8014-163824FFBF41}" type="doc">
      <dgm:prSet loTypeId="urn:microsoft.com/office/officeart/2005/8/layout/process1" loCatId="process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45D85016-9B08-4086-9371-9E1CDAE7A499}">
      <dgm:prSet phldrT="[Текст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1. </a:t>
          </a:r>
        </a:p>
        <a:p>
          <a:r>
            <a:rPr lang="ru-RU" sz="1400" b="1" dirty="0" smtClean="0">
              <a:solidFill>
                <a:schemeClr val="tx1"/>
              </a:solidFill>
            </a:rPr>
            <a:t>Диагностический</a:t>
          </a:r>
        </a:p>
        <a:p>
          <a:r>
            <a:rPr lang="ru-RU" sz="1400" b="1" dirty="0" smtClean="0">
              <a:solidFill>
                <a:schemeClr val="tx1"/>
              </a:solidFill>
            </a:rPr>
            <a:t>этап</a:t>
          </a:r>
          <a:endParaRPr lang="ru-RU" sz="1400" b="1" dirty="0">
            <a:solidFill>
              <a:schemeClr val="tx1"/>
            </a:solidFill>
          </a:endParaRPr>
        </a:p>
      </dgm:t>
    </dgm:pt>
    <dgm:pt modelId="{C54F8B4F-9109-4EB1-AD8C-1E834293D18C}" type="parTrans" cxnId="{E8BC52A2-E062-4FB4-A0FE-5ADC0E2427BA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64D855B0-9C77-4954-B734-34E75BFE38F8}" type="sibTrans" cxnId="{E8BC52A2-E062-4FB4-A0FE-5ADC0E2427BA}">
      <dgm:prSet custT="1"/>
      <dgm:spPr>
        <a:solidFill>
          <a:schemeClr val="accent2"/>
        </a:solidFill>
      </dgm:spPr>
      <dgm:t>
        <a:bodyPr/>
        <a:lstStyle/>
        <a:p>
          <a:endParaRPr lang="ru-RU" sz="1400">
            <a:solidFill>
              <a:schemeClr val="accent1">
                <a:lumMod val="50000"/>
              </a:schemeClr>
            </a:solidFill>
          </a:endParaRPr>
        </a:p>
      </dgm:t>
    </dgm:pt>
    <dgm:pt modelId="{169E6E59-623E-4532-9D95-106D0A4BA2E1}">
      <dgm:prSet phldrT="[Текст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4. </a:t>
          </a:r>
        </a:p>
        <a:p>
          <a:r>
            <a:rPr lang="ru-RU" sz="1400" b="1" dirty="0" smtClean="0">
              <a:solidFill>
                <a:schemeClr val="tx1"/>
              </a:solidFill>
            </a:rPr>
            <a:t>Этап оценки эффективности психологического сопровождения  и результатов </a:t>
          </a:r>
          <a:r>
            <a:rPr lang="ru-RU" sz="1400" b="1" dirty="0" err="1" smtClean="0">
              <a:solidFill>
                <a:schemeClr val="tx1"/>
              </a:solidFill>
            </a:rPr>
            <a:t>профсамоопределения</a:t>
          </a:r>
          <a:endParaRPr lang="ru-RU" sz="1400" b="1" dirty="0">
            <a:solidFill>
              <a:schemeClr val="tx1"/>
            </a:solidFill>
          </a:endParaRPr>
        </a:p>
      </dgm:t>
    </dgm:pt>
    <dgm:pt modelId="{B5EDBFCC-20BA-4350-94B7-6B2F15CCF460}" type="parTrans" cxnId="{C8D2138D-320A-4D31-9DBB-0F818FE93EC7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A4EFDEA0-32C8-4EFB-A52C-7D0B127672A8}" type="sibTrans" cxnId="{C8D2138D-320A-4D31-9DBB-0F818FE93EC7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14E6997-12D3-418C-8966-734278A15EC6}">
      <dgm:prSet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3. </a:t>
          </a:r>
        </a:p>
        <a:p>
          <a:r>
            <a:rPr lang="ru-RU" sz="1400" b="1" dirty="0" smtClean="0">
              <a:solidFill>
                <a:schemeClr val="tx1"/>
              </a:solidFill>
            </a:rPr>
            <a:t>Этап учебно-производственной деятельности</a:t>
          </a:r>
          <a:endParaRPr lang="ru-RU" sz="1400" b="1" dirty="0">
            <a:solidFill>
              <a:schemeClr val="tx1"/>
            </a:solidFill>
          </a:endParaRPr>
        </a:p>
      </dgm:t>
    </dgm:pt>
    <dgm:pt modelId="{0A6693F4-F185-4904-883A-C82A1BE45608}" type="parTrans" cxnId="{E47E3DAF-F949-4284-AC14-D633D39A175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05DBFD7-2342-49C1-98EA-D6A8AEE00E12}" type="sibTrans" cxnId="{E47E3DAF-F949-4284-AC14-D633D39A175F}">
      <dgm:prSet custT="1"/>
      <dgm:spPr>
        <a:solidFill>
          <a:schemeClr val="accent2"/>
        </a:soli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AF061A7C-670C-4A36-B6DD-E92E8C7A1EB6}">
      <dgm:prSet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2. </a:t>
          </a:r>
        </a:p>
        <a:p>
          <a:r>
            <a:rPr lang="ru-RU" sz="1400" b="1" dirty="0" smtClean="0">
              <a:solidFill>
                <a:schemeClr val="tx1"/>
              </a:solidFill>
            </a:rPr>
            <a:t>Адаптационный </a:t>
          </a:r>
        </a:p>
        <a:p>
          <a:r>
            <a:rPr lang="ru-RU" sz="1400" b="1" dirty="0" smtClean="0">
              <a:solidFill>
                <a:schemeClr val="tx1"/>
              </a:solidFill>
            </a:rPr>
            <a:t>этап</a:t>
          </a:r>
          <a:endParaRPr lang="ru-RU" sz="1400" b="1" dirty="0">
            <a:solidFill>
              <a:schemeClr val="tx1"/>
            </a:solidFill>
          </a:endParaRPr>
        </a:p>
      </dgm:t>
    </dgm:pt>
    <dgm:pt modelId="{FA342639-C762-4CFF-89C9-E3881E6B0D6F}" type="parTrans" cxnId="{B7ED17BB-C0E3-4629-B821-072AC0E221D7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E012E5F6-43FE-47E8-BB23-790C7A4793F8}" type="sibTrans" cxnId="{B7ED17BB-C0E3-4629-B821-072AC0E221D7}">
      <dgm:prSet custT="1"/>
      <dgm:spPr>
        <a:solidFill>
          <a:schemeClr val="accent2"/>
        </a:soli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D8725BCB-1931-4CCB-9984-9CB371B490BC}" type="pres">
      <dgm:prSet presAssocID="{2FBE0320-2757-4672-8014-163824FFBF4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10B60D-F0F2-4479-965C-FC776A4BFEAF}" type="pres">
      <dgm:prSet presAssocID="{45D85016-9B08-4086-9371-9E1CDAE7A499}" presName="node" presStyleLbl="node1" presStyleIdx="0" presStyleCnt="4" custScaleX="166094" custScaleY="112470" custLinFactNeighborX="30605" custLinFactNeighborY="-89645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DBEB2499-B731-4374-9366-8F1BA1A4CCB7}" type="pres">
      <dgm:prSet presAssocID="{64D855B0-9C77-4954-B734-34E75BFE38F8}" presName="sibTrans" presStyleLbl="sibTrans2D1" presStyleIdx="0" presStyleCnt="3" custLinFactNeighborX="-6886" custLinFactNeighborY="-1629"/>
      <dgm:spPr/>
      <dgm:t>
        <a:bodyPr/>
        <a:lstStyle/>
        <a:p>
          <a:endParaRPr lang="ru-RU"/>
        </a:p>
      </dgm:t>
    </dgm:pt>
    <dgm:pt modelId="{0B688D33-975F-474A-B45A-92B2F3D524E7}" type="pres">
      <dgm:prSet presAssocID="{64D855B0-9C77-4954-B734-34E75BFE38F8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C2ACC205-53F4-475E-9726-1E523D3122A3}" type="pres">
      <dgm:prSet presAssocID="{AF061A7C-670C-4A36-B6DD-E92E8C7A1EB6}" presName="node" presStyleLbl="node1" presStyleIdx="1" presStyleCnt="4" custScaleX="159731" custScaleY="113325" custLinFactNeighborX="17633" custLinFactNeighborY="-70243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1B01ED1B-F071-48AB-902B-CCCB3BCCC3C6}" type="pres">
      <dgm:prSet presAssocID="{E012E5F6-43FE-47E8-BB23-790C7A4793F8}" presName="sibTrans" presStyleLbl="sibTrans2D1" presStyleIdx="1" presStyleCnt="3"/>
      <dgm:spPr/>
      <dgm:t>
        <a:bodyPr/>
        <a:lstStyle/>
        <a:p>
          <a:endParaRPr lang="ru-RU"/>
        </a:p>
      </dgm:t>
    </dgm:pt>
    <dgm:pt modelId="{9489BA85-674A-4449-AA00-EEA84032B6D7}" type="pres">
      <dgm:prSet presAssocID="{E012E5F6-43FE-47E8-BB23-790C7A4793F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92D9A77C-7FBC-4216-80BC-2A349E270C12}" type="pres">
      <dgm:prSet presAssocID="{314E6997-12D3-418C-8966-734278A15EC6}" presName="node" presStyleLbl="node1" presStyleIdx="2" presStyleCnt="4" custScaleX="149527" custScaleY="113737" custLinFactNeighborX="-15059" custLinFactNeighborY="-70037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7A217054-CCC8-4221-B270-533066EE953A}" type="pres">
      <dgm:prSet presAssocID="{705DBFD7-2342-49C1-98EA-D6A8AEE00E12}" presName="sibTrans" presStyleLbl="sibTrans2D1" presStyleIdx="2" presStyleCnt="3"/>
      <dgm:spPr/>
      <dgm:t>
        <a:bodyPr/>
        <a:lstStyle/>
        <a:p>
          <a:endParaRPr lang="ru-RU"/>
        </a:p>
      </dgm:t>
    </dgm:pt>
    <dgm:pt modelId="{0D8A1125-740B-4B46-A397-13B0FCA752FF}" type="pres">
      <dgm:prSet presAssocID="{705DBFD7-2342-49C1-98EA-D6A8AEE00E12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CF96FC92-593C-4AA1-B4C5-158432D670D3}" type="pres">
      <dgm:prSet presAssocID="{169E6E59-623E-4532-9D95-106D0A4BA2E1}" presName="node" presStyleLbl="node1" presStyleIdx="3" presStyleCnt="4" custScaleX="164067" custScaleY="112320" custLinFactNeighborX="-31009" custLinFactNeighborY="-70745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</dgm:ptLst>
  <dgm:cxnLst>
    <dgm:cxn modelId="{09F0529D-DDE7-4DB8-9C6E-A91656CC6D61}" type="presOf" srcId="{45D85016-9B08-4086-9371-9E1CDAE7A499}" destId="{BE10B60D-F0F2-4479-965C-FC776A4BFEAF}" srcOrd="0" destOrd="0" presId="urn:microsoft.com/office/officeart/2005/8/layout/process1"/>
    <dgm:cxn modelId="{8DC2F201-8E9E-43BD-99A0-A0EDDAD0CC03}" type="presOf" srcId="{64D855B0-9C77-4954-B734-34E75BFE38F8}" destId="{0B688D33-975F-474A-B45A-92B2F3D524E7}" srcOrd="1" destOrd="0" presId="urn:microsoft.com/office/officeart/2005/8/layout/process1"/>
    <dgm:cxn modelId="{46A4E7C7-6C6C-4AB0-BEEB-853A429F33CF}" type="presOf" srcId="{E012E5F6-43FE-47E8-BB23-790C7A4793F8}" destId="{9489BA85-674A-4449-AA00-EEA84032B6D7}" srcOrd="1" destOrd="0" presId="urn:microsoft.com/office/officeart/2005/8/layout/process1"/>
    <dgm:cxn modelId="{3D5BC20E-A612-4709-87A1-AF78C130268F}" type="presOf" srcId="{64D855B0-9C77-4954-B734-34E75BFE38F8}" destId="{DBEB2499-B731-4374-9366-8F1BA1A4CCB7}" srcOrd="0" destOrd="0" presId="urn:microsoft.com/office/officeart/2005/8/layout/process1"/>
    <dgm:cxn modelId="{8F8EB885-CBAB-4209-8133-F9963AB16BEE}" type="presOf" srcId="{169E6E59-623E-4532-9D95-106D0A4BA2E1}" destId="{CF96FC92-593C-4AA1-B4C5-158432D670D3}" srcOrd="0" destOrd="0" presId="urn:microsoft.com/office/officeart/2005/8/layout/process1"/>
    <dgm:cxn modelId="{03102D24-D34B-4A65-957B-055B8044BAD3}" type="presOf" srcId="{E012E5F6-43FE-47E8-BB23-790C7A4793F8}" destId="{1B01ED1B-F071-48AB-902B-CCCB3BCCC3C6}" srcOrd="0" destOrd="0" presId="urn:microsoft.com/office/officeart/2005/8/layout/process1"/>
    <dgm:cxn modelId="{573A3949-72BF-433D-9417-F41F8D8E91C8}" type="presOf" srcId="{705DBFD7-2342-49C1-98EA-D6A8AEE00E12}" destId="{0D8A1125-740B-4B46-A397-13B0FCA752FF}" srcOrd="1" destOrd="0" presId="urn:microsoft.com/office/officeart/2005/8/layout/process1"/>
    <dgm:cxn modelId="{E47E3DAF-F949-4284-AC14-D633D39A175F}" srcId="{2FBE0320-2757-4672-8014-163824FFBF41}" destId="{314E6997-12D3-418C-8966-734278A15EC6}" srcOrd="2" destOrd="0" parTransId="{0A6693F4-F185-4904-883A-C82A1BE45608}" sibTransId="{705DBFD7-2342-49C1-98EA-D6A8AEE00E12}"/>
    <dgm:cxn modelId="{32FB73DD-894F-4A6C-A0D0-02741ED82141}" type="presOf" srcId="{314E6997-12D3-418C-8966-734278A15EC6}" destId="{92D9A77C-7FBC-4216-80BC-2A349E270C12}" srcOrd="0" destOrd="0" presId="urn:microsoft.com/office/officeart/2005/8/layout/process1"/>
    <dgm:cxn modelId="{C0A6D971-CDF1-4130-92C1-4A87AE69F0A9}" type="presOf" srcId="{2FBE0320-2757-4672-8014-163824FFBF41}" destId="{D8725BCB-1931-4CCB-9984-9CB371B490BC}" srcOrd="0" destOrd="0" presId="urn:microsoft.com/office/officeart/2005/8/layout/process1"/>
    <dgm:cxn modelId="{C8D2138D-320A-4D31-9DBB-0F818FE93EC7}" srcId="{2FBE0320-2757-4672-8014-163824FFBF41}" destId="{169E6E59-623E-4532-9D95-106D0A4BA2E1}" srcOrd="3" destOrd="0" parTransId="{B5EDBFCC-20BA-4350-94B7-6B2F15CCF460}" sibTransId="{A4EFDEA0-32C8-4EFB-A52C-7D0B127672A8}"/>
    <dgm:cxn modelId="{E7A4B60C-733B-4813-A2B4-162702072055}" type="presOf" srcId="{705DBFD7-2342-49C1-98EA-D6A8AEE00E12}" destId="{7A217054-CCC8-4221-B270-533066EE953A}" srcOrd="0" destOrd="0" presId="urn:microsoft.com/office/officeart/2005/8/layout/process1"/>
    <dgm:cxn modelId="{E8BC52A2-E062-4FB4-A0FE-5ADC0E2427BA}" srcId="{2FBE0320-2757-4672-8014-163824FFBF41}" destId="{45D85016-9B08-4086-9371-9E1CDAE7A499}" srcOrd="0" destOrd="0" parTransId="{C54F8B4F-9109-4EB1-AD8C-1E834293D18C}" sibTransId="{64D855B0-9C77-4954-B734-34E75BFE38F8}"/>
    <dgm:cxn modelId="{0F64FBD3-993F-43C9-8771-8B0420E96975}" type="presOf" srcId="{AF061A7C-670C-4A36-B6DD-E92E8C7A1EB6}" destId="{C2ACC205-53F4-475E-9726-1E523D3122A3}" srcOrd="0" destOrd="0" presId="urn:microsoft.com/office/officeart/2005/8/layout/process1"/>
    <dgm:cxn modelId="{B7ED17BB-C0E3-4629-B821-072AC0E221D7}" srcId="{2FBE0320-2757-4672-8014-163824FFBF41}" destId="{AF061A7C-670C-4A36-B6DD-E92E8C7A1EB6}" srcOrd="1" destOrd="0" parTransId="{FA342639-C762-4CFF-89C9-E3881E6B0D6F}" sibTransId="{E012E5F6-43FE-47E8-BB23-790C7A4793F8}"/>
    <dgm:cxn modelId="{B4C56F9D-DA97-49DD-B592-1B6E7ED27EF4}" type="presParOf" srcId="{D8725BCB-1931-4CCB-9984-9CB371B490BC}" destId="{BE10B60D-F0F2-4479-965C-FC776A4BFEAF}" srcOrd="0" destOrd="0" presId="urn:microsoft.com/office/officeart/2005/8/layout/process1"/>
    <dgm:cxn modelId="{961B1DDE-817F-4322-BC06-3C92B2FEEEC3}" type="presParOf" srcId="{D8725BCB-1931-4CCB-9984-9CB371B490BC}" destId="{DBEB2499-B731-4374-9366-8F1BA1A4CCB7}" srcOrd="1" destOrd="0" presId="urn:microsoft.com/office/officeart/2005/8/layout/process1"/>
    <dgm:cxn modelId="{76BF64E3-D563-4A9B-A8A9-7E71220EE3A6}" type="presParOf" srcId="{DBEB2499-B731-4374-9366-8F1BA1A4CCB7}" destId="{0B688D33-975F-474A-B45A-92B2F3D524E7}" srcOrd="0" destOrd="0" presId="urn:microsoft.com/office/officeart/2005/8/layout/process1"/>
    <dgm:cxn modelId="{D4B6759A-2034-4FF5-8FCA-5803EA5E7269}" type="presParOf" srcId="{D8725BCB-1931-4CCB-9984-9CB371B490BC}" destId="{C2ACC205-53F4-475E-9726-1E523D3122A3}" srcOrd="2" destOrd="0" presId="urn:microsoft.com/office/officeart/2005/8/layout/process1"/>
    <dgm:cxn modelId="{77123CC9-22E8-4B99-BDA8-E51639D8778F}" type="presParOf" srcId="{D8725BCB-1931-4CCB-9984-9CB371B490BC}" destId="{1B01ED1B-F071-48AB-902B-CCCB3BCCC3C6}" srcOrd="3" destOrd="0" presId="urn:microsoft.com/office/officeart/2005/8/layout/process1"/>
    <dgm:cxn modelId="{1D9A0C15-05CD-44A5-8F9A-4BA562F97F53}" type="presParOf" srcId="{1B01ED1B-F071-48AB-902B-CCCB3BCCC3C6}" destId="{9489BA85-674A-4449-AA00-EEA84032B6D7}" srcOrd="0" destOrd="0" presId="urn:microsoft.com/office/officeart/2005/8/layout/process1"/>
    <dgm:cxn modelId="{FDDB5C7D-C580-4BD0-B70B-49975E464873}" type="presParOf" srcId="{D8725BCB-1931-4CCB-9984-9CB371B490BC}" destId="{92D9A77C-7FBC-4216-80BC-2A349E270C12}" srcOrd="4" destOrd="0" presId="urn:microsoft.com/office/officeart/2005/8/layout/process1"/>
    <dgm:cxn modelId="{57B1C2C7-4393-4F8B-BF20-5CCBF7232A48}" type="presParOf" srcId="{D8725BCB-1931-4CCB-9984-9CB371B490BC}" destId="{7A217054-CCC8-4221-B270-533066EE953A}" srcOrd="5" destOrd="0" presId="urn:microsoft.com/office/officeart/2005/8/layout/process1"/>
    <dgm:cxn modelId="{9BE966E6-2748-4FD9-916C-AC2F5576679F}" type="presParOf" srcId="{7A217054-CCC8-4221-B270-533066EE953A}" destId="{0D8A1125-740B-4B46-A397-13B0FCA752FF}" srcOrd="0" destOrd="0" presId="urn:microsoft.com/office/officeart/2005/8/layout/process1"/>
    <dgm:cxn modelId="{598159D3-738F-4673-A041-F99CAF149FC6}" type="presParOf" srcId="{D8725BCB-1931-4CCB-9984-9CB371B490BC}" destId="{CF96FC92-593C-4AA1-B4C5-158432D670D3}" srcOrd="6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10B60D-F0F2-4479-965C-FC776A4BFEAF}">
      <dsp:nvSpPr>
        <dsp:cNvPr id="0" name=""/>
        <dsp:cNvSpPr/>
      </dsp:nvSpPr>
      <dsp:spPr>
        <a:xfrm>
          <a:off x="147390" y="0"/>
          <a:ext cx="1902620" cy="1841500"/>
        </a:xfrm>
        <a:prstGeom prst="flowChartProcess">
          <a:avLst/>
        </a:prstGeom>
        <a:solidFill>
          <a:srgbClr val="92D050"/>
        </a:solidFill>
        <a:ln w="20000" cap="flat" cmpd="sng" algn="ctr">
          <a:solidFill>
            <a:schemeClr val="lt1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1.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Диагностический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этап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147390" y="0"/>
        <a:ext cx="1902620" cy="1841500"/>
      </dsp:txXfrm>
    </dsp:sp>
    <dsp:sp modelId="{DBEB2499-B731-4374-9366-8F1BA1A4CCB7}">
      <dsp:nvSpPr>
        <dsp:cNvPr id="0" name=""/>
        <dsp:cNvSpPr/>
      </dsp:nvSpPr>
      <dsp:spPr>
        <a:xfrm rot="34993">
          <a:off x="2135142" y="785853"/>
          <a:ext cx="211356" cy="2840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accent1">
                <a:lumMod val="50000"/>
              </a:schemeClr>
            </a:solidFill>
          </a:endParaRPr>
        </a:p>
      </dsp:txBody>
      <dsp:txXfrm>
        <a:off x="2135144" y="842347"/>
        <a:ext cx="147949" cy="170451"/>
      </dsp:txXfrm>
    </dsp:sp>
    <dsp:sp modelId="{C2ACC205-53F4-475E-9726-1E523D3122A3}">
      <dsp:nvSpPr>
        <dsp:cNvPr id="0" name=""/>
        <dsp:cNvSpPr/>
      </dsp:nvSpPr>
      <dsp:spPr>
        <a:xfrm>
          <a:off x="2448775" y="16056"/>
          <a:ext cx="1829731" cy="1855499"/>
        </a:xfrm>
        <a:prstGeom prst="flowChartProcess">
          <a:avLst/>
        </a:prstGeom>
        <a:solidFill>
          <a:srgbClr val="92D050"/>
        </a:solidFill>
        <a:ln w="20000" cap="flat" cmpd="sng" algn="ctr">
          <a:solidFill>
            <a:schemeClr val="lt1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2.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Адаптационный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этап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2448775" y="16056"/>
        <a:ext cx="1829731" cy="1855499"/>
      </dsp:txXfrm>
    </dsp:sp>
    <dsp:sp modelId="{1B01ED1B-F071-48AB-902B-CCCB3BCCC3C6}">
      <dsp:nvSpPr>
        <dsp:cNvPr id="0" name=""/>
        <dsp:cNvSpPr/>
      </dsp:nvSpPr>
      <dsp:spPr>
        <a:xfrm rot="5575">
          <a:off x="4355608" y="803504"/>
          <a:ext cx="163456" cy="2840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4355608" y="860281"/>
        <a:ext cx="114419" cy="170451"/>
      </dsp:txXfrm>
    </dsp:sp>
    <dsp:sp modelId="{92D9A77C-7FBC-4216-80BC-2A349E270C12}">
      <dsp:nvSpPr>
        <dsp:cNvPr id="0" name=""/>
        <dsp:cNvSpPr/>
      </dsp:nvSpPr>
      <dsp:spPr>
        <a:xfrm>
          <a:off x="4586914" y="16056"/>
          <a:ext cx="1712843" cy="1862245"/>
        </a:xfrm>
        <a:prstGeom prst="flowChartProcess">
          <a:avLst/>
        </a:prstGeom>
        <a:solidFill>
          <a:srgbClr val="92D050"/>
        </a:solidFill>
        <a:ln w="20000" cap="flat" cmpd="sng" algn="ctr">
          <a:solidFill>
            <a:schemeClr val="lt1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3.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Этап учебно-производственной деятельности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4586914" y="16056"/>
        <a:ext cx="1712843" cy="1862245"/>
      </dsp:txXfrm>
    </dsp:sp>
    <dsp:sp modelId="{7A217054-CCC8-4221-B270-533066EE953A}">
      <dsp:nvSpPr>
        <dsp:cNvPr id="0" name=""/>
        <dsp:cNvSpPr/>
      </dsp:nvSpPr>
      <dsp:spPr>
        <a:xfrm rot="21581730">
          <a:off x="6396036" y="799530"/>
          <a:ext cx="204116" cy="2840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6396036" y="856510"/>
        <a:ext cx="142881" cy="170451"/>
      </dsp:txXfrm>
    </dsp:sp>
    <dsp:sp modelId="{CF96FC92-593C-4AA1-B4C5-158432D670D3}">
      <dsp:nvSpPr>
        <dsp:cNvPr id="0" name=""/>
        <dsp:cNvSpPr/>
      </dsp:nvSpPr>
      <dsp:spPr>
        <a:xfrm>
          <a:off x="6684877" y="16064"/>
          <a:ext cx="1879400" cy="1839044"/>
        </a:xfrm>
        <a:prstGeom prst="flowChartProcess">
          <a:avLst/>
        </a:prstGeom>
        <a:solidFill>
          <a:srgbClr val="92D050"/>
        </a:solidFill>
        <a:ln w="20000" cap="flat" cmpd="sng" algn="ctr">
          <a:solidFill>
            <a:schemeClr val="lt1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4.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Этап оценки эффективности психологического сопровождения  и результатов </a:t>
          </a:r>
          <a:r>
            <a:rPr lang="ru-RU" sz="1400" b="1" kern="1200" dirty="0" err="1" smtClean="0">
              <a:solidFill>
                <a:schemeClr val="tx1"/>
              </a:solidFill>
            </a:rPr>
            <a:t>профсамоопределения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6684877" y="16064"/>
        <a:ext cx="1879400" cy="1839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5BB48D-A07F-4810-BE44-83808FE715B9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701D8-61A8-4B16-8598-1B9EDADE4C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363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22.03.2017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5B3ADFD-C50D-4080-94EF-70096051CB5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9ACCBD7-1E45-4C22-BBA5-707A520D48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295232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Круглый стол как форма коллективной работы по профессиональному самоопределению обучающихся с ОВЗ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16216" y="573325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Кравченко Л.И.</a:t>
            </a:r>
          </a:p>
          <a:p>
            <a:r>
              <a:rPr lang="ru-RU" dirty="0" smtClean="0"/>
              <a:t>ГБПОУ «КОМК»</a:t>
            </a:r>
          </a:p>
        </p:txBody>
      </p:sp>
    </p:spTree>
    <p:extLst>
      <p:ext uri="{BB962C8B-B14F-4D97-AF65-F5344CB8AC3E}">
        <p14:creationId xmlns:p14="http://schemas.microsoft.com/office/powerpoint/2010/main" xmlns="" val="252036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34400" cy="9326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ОСОБЕННОСТИ ПРОФСАМООПРЕДЕЛЕНИЯ ЛОВЗ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640960" cy="489654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п</a:t>
            </a:r>
            <a:r>
              <a:rPr lang="ru-RU" b="1" dirty="0" smtClean="0"/>
              <a:t>рофессиональное самоопределение является фрагментарным, неполным, характеризуется отсутствием учебной и профессиональной мотивации;</a:t>
            </a:r>
          </a:p>
          <a:p>
            <a:r>
              <a:rPr lang="ru-RU" b="1" dirty="0"/>
              <a:t>х</a:t>
            </a:r>
            <a:r>
              <a:rPr lang="ru-RU" b="1" dirty="0" smtClean="0"/>
              <a:t>арактеризуется отсутствием осознанного выбора, скудостью представлений о мире профессий, отсутствием возможностей сделать социально и экономически обоснованный выбор;</a:t>
            </a:r>
          </a:p>
          <a:p>
            <a:r>
              <a:rPr lang="ru-RU" b="1" dirty="0"/>
              <a:t>о</a:t>
            </a:r>
            <a:r>
              <a:rPr lang="ru-RU" b="1" dirty="0" smtClean="0"/>
              <a:t>тличается неадекватным отношением к жизненным реалиям и ценностям, неумением планировать профессиональные и жизненные перспективы.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500379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ЗАДАЧИ  КРУГЛОГО СТОЛА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568952" cy="5184576"/>
          </a:xfrm>
        </p:spPr>
        <p:txBody>
          <a:bodyPr>
            <a:normAutofit lnSpcReduction="10000"/>
          </a:bodyPr>
          <a:lstStyle/>
          <a:p>
            <a:r>
              <a:rPr lang="ru-RU" sz="2800" b="1" dirty="0" smtClean="0"/>
              <a:t>обобщить </a:t>
            </a:r>
            <a:r>
              <a:rPr lang="ru-RU" sz="2800" b="1" dirty="0"/>
              <a:t>опыт психолого-педагогического сопровождения как фактора, оказывающего влияние на  успешную профессиональную  адаптацию ЛОВЗ , рассмотреть основные проблемы и трудности в процессе профессионального обучения у ЛОВЗ;</a:t>
            </a:r>
          </a:p>
          <a:p>
            <a:r>
              <a:rPr lang="ru-RU" sz="2800" b="1" dirty="0" smtClean="0"/>
              <a:t>определить </a:t>
            </a:r>
            <a:r>
              <a:rPr lang="ru-RU" sz="2800" b="1" dirty="0"/>
              <a:t>основные формы и методы работы;</a:t>
            </a:r>
          </a:p>
          <a:p>
            <a:r>
              <a:rPr lang="ru-RU" sz="2800" b="1" dirty="0" smtClean="0"/>
              <a:t>наметить </a:t>
            </a:r>
            <a:r>
              <a:rPr lang="ru-RU" sz="2800" b="1" dirty="0"/>
              <a:t>перспективы и направления  психолого-педагогического сопровождения ЛОВЗ.</a:t>
            </a:r>
          </a:p>
          <a:p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344917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ВОПРОСЫ </a:t>
            </a:r>
            <a:r>
              <a:rPr lang="ru-RU" b="1" dirty="0" smtClean="0">
                <a:solidFill>
                  <a:srgbClr val="FF0000"/>
                </a:solidFill>
              </a:rPr>
              <a:t>КРУГЛОГО СТОЛА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291264" cy="511256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Понятие </a:t>
            </a:r>
            <a:r>
              <a:rPr lang="ru-RU" b="1" dirty="0"/>
              <a:t>адаптации. Виды, структура адаптации, основные проблемы профессиональной адаптации лиц с ограниченными возможностями здоровья (ЛОВЗ</a:t>
            </a:r>
            <a:r>
              <a:rPr lang="ru-RU" b="1" dirty="0" smtClean="0"/>
              <a:t>).</a:t>
            </a:r>
            <a:endParaRPr lang="ru-RU" b="1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Психолого-педагогическое </a:t>
            </a:r>
            <a:r>
              <a:rPr lang="ru-RU" b="1" dirty="0"/>
              <a:t>сопровождение ЛОВЗ как залог успешной профессиональной адаптации</a:t>
            </a:r>
            <a:r>
              <a:rPr lang="ru-RU" b="1" dirty="0" smtClean="0"/>
              <a:t>.</a:t>
            </a:r>
            <a:endParaRPr lang="ru-RU" b="1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 </a:t>
            </a:r>
            <a:r>
              <a:rPr lang="ru-RU" b="1" dirty="0"/>
              <a:t>Из опыта работы педагогов-психологов по адаптации ЛОВЗ. </a:t>
            </a:r>
            <a:endParaRPr lang="ru-RU" b="1" dirty="0" smtClean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Психологические </a:t>
            </a:r>
            <a:r>
              <a:rPr lang="ru-RU" b="1" dirty="0"/>
              <a:t>проблемы ЛОВЗ (мозговой штурм). 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Формы</a:t>
            </a:r>
            <a:r>
              <a:rPr lang="ru-RU" b="1" dirty="0"/>
              <a:t>, методы помощи  в разрешении проблем ЛОВЗ. 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5832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906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СОЦИАЛЬНАЯ КОМПЕТЕНТНОСТЬ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844824"/>
            <a:ext cx="8424936" cy="3373835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/>
              <a:t>Социальные </a:t>
            </a:r>
            <a:r>
              <a:rPr lang="ru-RU" sz="2800" b="1" dirty="0"/>
              <a:t>умения и навыки, необходимые для успешного решения проблем, которые встречаются как в повседневной, так и в профессиональной жизни, и которые необходимы для интеграции личности в социум. </a:t>
            </a:r>
          </a:p>
        </p:txBody>
      </p:sp>
    </p:spTree>
    <p:extLst>
      <p:ext uri="{BB962C8B-B14F-4D97-AF65-F5344CB8AC3E}">
        <p14:creationId xmlns:p14="http://schemas.microsoft.com/office/powerpoint/2010/main" xmlns="" val="3278832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Особенности социализации ЛОВЗ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Нарушения на физиологическом уровне-первичны</a:t>
            </a:r>
          </a:p>
          <a:p>
            <a:r>
              <a:rPr lang="ru-RU" sz="2800" b="1" dirty="0" smtClean="0"/>
              <a:t>Нарушения на психологическом, социально-психологическом и психологическом уровнях – вторичны, при определенных условиях (адаптации) являются обратимыми или компенсируются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3497707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ПРОФЕССИОНАЛЬНАЯ АДАПТАЦИЯ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496944" cy="4968552"/>
          </a:xfrm>
        </p:spPr>
        <p:txBody>
          <a:bodyPr>
            <a:normAutofit fontScale="92500"/>
          </a:bodyPr>
          <a:lstStyle/>
          <a:p>
            <a:pPr algn="just"/>
            <a:r>
              <a:rPr lang="ru-RU" b="1" dirty="0" smtClean="0"/>
              <a:t>процесс </a:t>
            </a:r>
            <a:r>
              <a:rPr lang="ru-RU" b="1" dirty="0"/>
              <a:t>выработки оптимальной стратегии профессиональной жизнедеятельности, которая складывается из приемов, включающих владение эффективными стилями адаптивного поведения, самоконтроля и управления состоянием, навыками общения и взаимодействия и др., которые в совокупности обеспечивают возможность реализации </a:t>
            </a:r>
            <a:r>
              <a:rPr lang="ru-RU" b="1" dirty="0" err="1"/>
              <a:t>здоровьесберегающих</a:t>
            </a:r>
            <a:r>
              <a:rPr lang="ru-RU" b="1" dirty="0"/>
              <a:t> технологий. </a:t>
            </a:r>
          </a:p>
          <a:p>
            <a:pPr marL="0" indent="0">
              <a:buNone/>
            </a:pPr>
            <a:r>
              <a:rPr lang="ru-RU" b="1" dirty="0" smtClean="0"/>
              <a:t>				        </a:t>
            </a:r>
          </a:p>
          <a:p>
            <a:pPr marL="0" indent="0" algn="r">
              <a:buNone/>
            </a:pPr>
            <a:r>
              <a:rPr lang="ru-RU" b="1" dirty="0" smtClean="0"/>
              <a:t> (Я.Г. Гальперин, О.И. Жданов)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440051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ЦЕЛЬ ПРОФСАМООПРЕДЕЛЕНИЯ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844824"/>
            <a:ext cx="8640960" cy="3489251"/>
          </a:xfrm>
        </p:spPr>
        <p:txBody>
          <a:bodyPr>
            <a:normAutofit fontScale="92500"/>
          </a:bodyPr>
          <a:lstStyle/>
          <a:p>
            <a:pPr algn="ctr"/>
            <a:r>
              <a:rPr lang="ru-RU" sz="3200" b="1" dirty="0" smtClean="0"/>
              <a:t>Постепенно сформировать у студента с  ОВЗ внутреннюю готовность самостоятельно и осознанно планировать, корректировать и реализовывать перспективы своего развития (профессионального, жизненного, личностного)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xmlns="" val="23096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4698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ПСИХОЛОГИЧЕСКОЕ СОПРОВОЖДЕНИЕ ЛИЦ С ОВЗ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700808"/>
            <a:ext cx="8640960" cy="3528392"/>
          </a:xfrm>
        </p:spPr>
        <p:txBody>
          <a:bodyPr/>
          <a:lstStyle/>
          <a:p>
            <a:pPr algn="ctr">
              <a:buClr>
                <a:schemeClr val="tx2"/>
              </a:buClr>
            </a:pPr>
            <a:r>
              <a:rPr lang="ru-RU" sz="2800" b="1" dirty="0" smtClean="0"/>
              <a:t>это </a:t>
            </a:r>
            <a:r>
              <a:rPr lang="ru-RU" sz="2800" b="1" dirty="0"/>
              <a:t>деятельность психолога, направленная на создание комплексной системы клинико-психологических, психолого-педагогических и психотерапевтических условий, способствующих успешной адаптации, реабилитации и личностному росту индивида в социуме. </a:t>
            </a:r>
          </a:p>
          <a:p>
            <a:pPr algn="ctr">
              <a:buClr>
                <a:srgbClr val="FF0000"/>
              </a:buClr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343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3833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КОМПОНЕНТЫ 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8424936" cy="5310226"/>
          </a:xfrm>
        </p:spPr>
        <p:txBody>
          <a:bodyPr>
            <a:normAutofit fontScale="85000" lnSpcReduction="10000"/>
          </a:bodyPr>
          <a:lstStyle/>
          <a:p>
            <a:pPr>
              <a:buClr>
                <a:schemeClr val="tx2"/>
              </a:buClr>
            </a:pPr>
            <a:r>
              <a:rPr lang="ru-RU" b="1" dirty="0"/>
              <a:t> систематическое отслеживание клинико-психологического и психолого-педагогического статуса ЛОВЗ в динамике его психического </a:t>
            </a:r>
            <a:r>
              <a:rPr lang="ru-RU" b="1" dirty="0" smtClean="0"/>
              <a:t>развития</a:t>
            </a:r>
            <a:endParaRPr lang="ru-RU" b="1" dirty="0"/>
          </a:p>
          <a:p>
            <a:pPr>
              <a:buClr>
                <a:schemeClr val="tx2"/>
              </a:buClr>
            </a:pPr>
            <a:r>
              <a:rPr lang="ru-RU" b="1" dirty="0" smtClean="0"/>
              <a:t>создание </a:t>
            </a:r>
            <a:r>
              <a:rPr lang="ru-RU" b="1" dirty="0"/>
              <a:t>социально-психологических условий для эффективного развития ЛОВЗ в </a:t>
            </a:r>
            <a:r>
              <a:rPr lang="ru-RU" b="1" dirty="0" smtClean="0"/>
              <a:t>социуме</a:t>
            </a:r>
            <a:endParaRPr lang="ru-RU" b="1" dirty="0"/>
          </a:p>
          <a:p>
            <a:pPr>
              <a:buClr>
                <a:schemeClr val="tx2"/>
              </a:buClr>
            </a:pPr>
            <a:r>
              <a:rPr lang="ru-RU" b="1" dirty="0" smtClean="0"/>
              <a:t>систематическая </a:t>
            </a:r>
            <a:r>
              <a:rPr lang="ru-RU" b="1" dirty="0"/>
              <a:t>психологическая помощь в виде консультирования, </a:t>
            </a:r>
            <a:r>
              <a:rPr lang="ru-RU" b="1" dirty="0" err="1"/>
              <a:t>психокоррекции</a:t>
            </a:r>
            <a:r>
              <a:rPr lang="ru-RU" b="1" dirty="0"/>
              <a:t>, психологической </a:t>
            </a:r>
            <a:r>
              <a:rPr lang="ru-RU" b="1" dirty="0" smtClean="0"/>
              <a:t>поддержки</a:t>
            </a:r>
            <a:endParaRPr lang="ru-RU" b="1" dirty="0"/>
          </a:p>
          <a:p>
            <a:pPr>
              <a:buClr>
                <a:schemeClr val="tx2"/>
              </a:buClr>
            </a:pPr>
            <a:r>
              <a:rPr lang="ru-RU" b="1" dirty="0" smtClean="0"/>
              <a:t>систематическая </a:t>
            </a:r>
            <a:r>
              <a:rPr lang="ru-RU" b="1" dirty="0"/>
              <a:t>психологическая помощь родителям лиц с ОВЗ с нарушениями в </a:t>
            </a:r>
            <a:r>
              <a:rPr lang="ru-RU" b="1" dirty="0" smtClean="0"/>
              <a:t>развитии</a:t>
            </a:r>
            <a:endParaRPr lang="ru-RU" b="1" dirty="0"/>
          </a:p>
          <a:p>
            <a:pPr>
              <a:buClr>
                <a:schemeClr val="tx2"/>
              </a:buClr>
            </a:pPr>
            <a:r>
              <a:rPr lang="ru-RU" b="1" dirty="0"/>
              <a:t> организация жизнедеятельности ЛОВЗ в социуме с учетом его психических и физических возможностей. </a:t>
            </a:r>
            <a:endParaRPr lang="ru-RU" b="1" dirty="0" smtClean="0"/>
          </a:p>
          <a:p>
            <a:pPr marL="0" indent="0" algn="r">
              <a:buClr>
                <a:schemeClr val="tx2"/>
              </a:buClr>
              <a:buNone/>
            </a:pPr>
            <a:r>
              <a:rPr lang="ru-RU" b="1" dirty="0" smtClean="0"/>
              <a:t>(И. И. </a:t>
            </a:r>
            <a:r>
              <a:rPr lang="ru-RU" b="1" dirty="0" err="1" smtClean="0"/>
              <a:t>Мамайчук</a:t>
            </a:r>
            <a:r>
              <a:rPr lang="ru-RU" b="1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921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29614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ФАКТОРЫ ПСИХОЛОГО-ПЕДАГОГИЧЕСКОГО СОПРОВОЖДЕНИЯ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352927" cy="496855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Позиция родителей;</a:t>
            </a:r>
          </a:p>
          <a:p>
            <a:r>
              <a:rPr lang="ru-RU" b="1" dirty="0" smtClean="0"/>
              <a:t>Влияние </a:t>
            </a:r>
            <a:r>
              <a:rPr lang="ru-RU" b="1" dirty="0" err="1" smtClean="0"/>
              <a:t>референтной</a:t>
            </a:r>
            <a:r>
              <a:rPr lang="ru-RU" b="1" dirty="0" smtClean="0"/>
              <a:t> группы;</a:t>
            </a:r>
          </a:p>
          <a:p>
            <a:r>
              <a:rPr lang="ru-RU" b="1" dirty="0" smtClean="0"/>
              <a:t>Учет состояния здоровья, соотнесение его с требованиями профессии;</a:t>
            </a:r>
          </a:p>
          <a:p>
            <a:r>
              <a:rPr lang="ru-RU" b="1" dirty="0" smtClean="0"/>
              <a:t>Поддержка со стороны преподавательского состава;</a:t>
            </a:r>
          </a:p>
          <a:p>
            <a:r>
              <a:rPr lang="ru-RU" b="1" dirty="0" smtClean="0"/>
              <a:t>Благоприятный климат коллектива;</a:t>
            </a:r>
          </a:p>
          <a:p>
            <a:r>
              <a:rPr lang="ru-RU" b="1" dirty="0" smtClean="0"/>
              <a:t>Обучение  педагогов, волонтеров, членов актива группы;</a:t>
            </a:r>
          </a:p>
          <a:p>
            <a:r>
              <a:rPr lang="ru-RU" b="1" dirty="0" smtClean="0"/>
              <a:t>Знание студентов своих личностных особенностей, возможностей и способностей;</a:t>
            </a:r>
          </a:p>
          <a:p>
            <a:r>
              <a:rPr lang="ru-RU" b="1" dirty="0" smtClean="0"/>
              <a:t>Информированность о видах профессиональной деятельности внутри специальности для выбора вектора, соответствующего индивидуальным способностям.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4092306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50968" y="116632"/>
            <a:ext cx="8534400" cy="97497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/>
              </a:rPr>
              <a:t>Этапы психологического сопровождения</a:t>
            </a:r>
            <a:endParaRPr lang="ru-RU" sz="3200" b="1" dirty="0"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4238321546"/>
              </p:ext>
            </p:extLst>
          </p:nvPr>
        </p:nvGraphicFramePr>
        <p:xfrm>
          <a:off x="250968" y="1772816"/>
          <a:ext cx="8713520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968" y="6065912"/>
            <a:ext cx="79208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776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effectLst/>
              </a:rPr>
              <a:t>Диагностический этап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216824" y="1340768"/>
            <a:ext cx="4283167" cy="4681728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r>
              <a:rPr lang="ru-RU" sz="1200" b="1" i="1" dirty="0" smtClean="0"/>
              <a:t>Медико-биографическая составляющая 1 этапа:</a:t>
            </a:r>
          </a:p>
          <a:p>
            <a:pPr marL="18288" indent="0" algn="just">
              <a:buNone/>
            </a:pPr>
            <a:r>
              <a:rPr lang="ru-RU" sz="1200" b="1" u="sng" dirty="0" smtClean="0"/>
              <a:t>информация 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о заболевании, в связи с наличием которого определена группа инвалидности, перспективах развития патологии, возможности преодоления, снижение уровня негативного проявления или стабилизации;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об особенностях развития, воспитания, образовании студента с ОВЗ;</a:t>
            </a:r>
          </a:p>
          <a:p>
            <a:pPr marL="189738" indent="-171450" algn="just">
              <a:buFontTx/>
              <a:buChar char="-"/>
            </a:pPr>
            <a:endParaRPr lang="ru-RU" sz="1200" b="1" dirty="0" smtClean="0"/>
          </a:p>
          <a:p>
            <a:pPr marL="18288" indent="0" algn="just">
              <a:buNone/>
            </a:pPr>
            <a:r>
              <a:rPr lang="ru-RU" sz="1200" b="1" u="sng" dirty="0"/>
              <a:t>и</a:t>
            </a:r>
            <a:r>
              <a:rPr lang="ru-RU" sz="1200" b="1" u="sng" dirty="0" smtClean="0"/>
              <a:t>сточники информации: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список студентов-инвалидов (справка МСЭ);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ознакомительная беседа-консультация со студентом , наличие профессионального плана, уточнение характера профессиональной идентичности – навязанная или сформированная (при возможности – консультация  с родителями);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Индивидуальная программа реабилитации или </a:t>
            </a:r>
            <a:r>
              <a:rPr lang="ru-RU" sz="1200" b="1" dirty="0" err="1" smtClean="0"/>
              <a:t>абилитации</a:t>
            </a:r>
            <a:r>
              <a:rPr lang="ru-RU" sz="1200" b="1" dirty="0" smtClean="0"/>
              <a:t> инвалида;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анкеты, которые раздают кураторы групп (сведения о состоянии здоровья – хронические заболевания);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медицинская документация (справки  и т.д.).</a:t>
            </a:r>
            <a:endParaRPr lang="ru-RU" sz="1200" b="1" dirty="0"/>
          </a:p>
          <a:p>
            <a:pPr algn="just"/>
            <a:endParaRPr lang="ru-RU" sz="1200" b="1" i="1" dirty="0"/>
          </a:p>
          <a:p>
            <a:pPr algn="r"/>
            <a:endParaRPr lang="ru-RU" sz="1200" dirty="0"/>
          </a:p>
        </p:txBody>
      </p:sp>
      <p:sp>
        <p:nvSpPr>
          <p:cNvPr id="7" name="Текст 6"/>
          <p:cNvSpPr>
            <a:spLocks noGrp="1"/>
          </p:cNvSpPr>
          <p:nvPr>
            <p:ph sz="half" idx="2"/>
          </p:nvPr>
        </p:nvSpPr>
        <p:spPr>
          <a:xfrm>
            <a:off x="4572000" y="1371600"/>
            <a:ext cx="4267200" cy="5153744"/>
          </a:xfrm>
        </p:spPr>
        <p:txBody>
          <a:bodyPr>
            <a:normAutofit fontScale="92500" lnSpcReduction="10000"/>
          </a:bodyPr>
          <a:lstStyle/>
          <a:p>
            <a:pPr marL="304038" indent="-285750" algn="r">
              <a:buFont typeface="Wingdings" panose="05000000000000000000" pitchFamily="2" charset="2"/>
              <a:buChar char="q"/>
            </a:pPr>
            <a:r>
              <a:rPr lang="ru-RU" b="1" dirty="0"/>
              <a:t>изучение индивидуальных особенностей и возможностей студента с ОВЗ, перспектив его адаптации к учебному </a:t>
            </a:r>
            <a:r>
              <a:rPr lang="ru-RU" b="1" dirty="0" smtClean="0"/>
              <a:t>процессу:</a:t>
            </a:r>
          </a:p>
          <a:p>
            <a:pPr algn="just"/>
            <a:endParaRPr lang="ru-RU" b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медико-биографическая составляющая,</a:t>
            </a:r>
          </a:p>
          <a:p>
            <a:pPr algn="just"/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психодиагностическая составляющая.</a:t>
            </a:r>
            <a:endParaRPr lang="ru-RU" b="1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7855" y="5561855"/>
            <a:ext cx="1296145" cy="129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5336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effectLst/>
              </a:rPr>
              <a:t>Диагностический этап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216825" y="1268760"/>
            <a:ext cx="4283167" cy="5112568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r>
              <a:rPr lang="ru-RU" sz="2000" b="1" i="1" dirty="0" smtClean="0"/>
              <a:t>Психодиагностическая составляющая 1 этапа:</a:t>
            </a:r>
          </a:p>
          <a:p>
            <a:pPr marL="18288" indent="0" algn="just">
              <a:buNone/>
            </a:pPr>
            <a:r>
              <a:rPr lang="ru-RU" sz="1200" b="1" u="sng" dirty="0" smtClean="0"/>
              <a:t>информация 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об индивидуальных особенностях и потенциале студента, на который можно опираться, организуя психолого-педагогическое сопровождение;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об индивидуальных особенностях в самосовершенствовании, преодолении трудностей, возникающих при адаптации к учебному процессу и дальнейшем саморазвитии;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об уровне адаптивных возможностей студента к </a:t>
            </a:r>
            <a:r>
              <a:rPr lang="ru-RU" sz="1200" b="1" dirty="0" err="1" smtClean="0"/>
              <a:t>социокультуральной</a:t>
            </a:r>
            <a:r>
              <a:rPr lang="ru-RU" sz="1200" b="1" dirty="0" smtClean="0"/>
              <a:t> среде образовательного учреждения, к организации оптимальных взаимоотношений в группе сверстников-однокурсников;</a:t>
            </a:r>
          </a:p>
          <a:p>
            <a:pPr marL="189738" indent="-171450" algn="just">
              <a:buFontTx/>
              <a:buChar char="-"/>
            </a:pPr>
            <a:endParaRPr lang="ru-RU" sz="1200" b="1" dirty="0" smtClean="0"/>
          </a:p>
          <a:p>
            <a:pPr marL="18288" indent="0" algn="just">
              <a:buNone/>
            </a:pPr>
            <a:r>
              <a:rPr lang="ru-RU" sz="1200" b="1" u="sng" dirty="0"/>
              <a:t>и</a:t>
            </a:r>
            <a:r>
              <a:rPr lang="ru-RU" sz="1200" b="1" u="sng" dirty="0" smtClean="0"/>
              <a:t>сточники информации: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результаты индивидуальной диагностики (ЛОБИ, МЦВ);</a:t>
            </a:r>
          </a:p>
          <a:p>
            <a:pPr marL="189738" indent="-171450" algn="just">
              <a:buFontTx/>
              <a:buChar char="-"/>
            </a:pPr>
            <a:r>
              <a:rPr lang="ru-RU" sz="1200" b="1" dirty="0" smtClean="0"/>
              <a:t>результаты групповой диагностики (КОС, исследование уровня тревожности по Тейлору, ЛАП).</a:t>
            </a:r>
          </a:p>
          <a:p>
            <a:pPr marL="0" indent="0" algn="just">
              <a:buNone/>
            </a:pPr>
            <a:endParaRPr lang="ru-RU" sz="2000" b="1" i="1" dirty="0"/>
          </a:p>
          <a:p>
            <a:pPr algn="r"/>
            <a:endParaRPr lang="ru-RU" sz="2000" dirty="0"/>
          </a:p>
        </p:txBody>
      </p:sp>
      <p:sp>
        <p:nvSpPr>
          <p:cNvPr id="7" name="Текст 6"/>
          <p:cNvSpPr>
            <a:spLocks noGrp="1"/>
          </p:cNvSpPr>
          <p:nvPr>
            <p:ph sz="half" idx="2"/>
          </p:nvPr>
        </p:nvSpPr>
        <p:spPr>
          <a:xfrm>
            <a:off x="4572000" y="1371600"/>
            <a:ext cx="4392488" cy="4937720"/>
          </a:xfrm>
        </p:spPr>
        <p:txBody>
          <a:bodyPr>
            <a:normAutofit fontScale="92500" lnSpcReduction="10000"/>
          </a:bodyPr>
          <a:lstStyle/>
          <a:p>
            <a:pPr marL="304038" indent="-285750" algn="r">
              <a:buFont typeface="Wingdings" panose="05000000000000000000" pitchFamily="2" charset="2"/>
              <a:buChar char="q"/>
            </a:pPr>
            <a:r>
              <a:rPr lang="ru-RU" b="1" dirty="0"/>
              <a:t>изучение индивидуальных особенностей и возможностей студента с ОВЗ, перспектив его адаптации к учебному </a:t>
            </a:r>
            <a:r>
              <a:rPr lang="ru-RU" b="1" dirty="0" smtClean="0"/>
              <a:t>процессу:</a:t>
            </a:r>
          </a:p>
          <a:p>
            <a:pPr algn="just"/>
            <a:endParaRPr lang="ru-RU" b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медико-биографическая составляющая,</a:t>
            </a:r>
          </a:p>
          <a:p>
            <a:pPr algn="just"/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психодиагностическая составляющая.</a:t>
            </a:r>
            <a:endParaRPr lang="ru-RU" b="1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7855" y="5549239"/>
            <a:ext cx="1296145" cy="129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105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b="1" dirty="0" smtClean="0">
                <a:solidFill>
                  <a:srgbClr val="FF0000"/>
                </a:solidFill>
                <a:effectLst/>
              </a:rPr>
              <a:t>Адаптационный этап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07504" y="1268760"/>
            <a:ext cx="4464496" cy="4784568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r>
              <a:rPr lang="ru-RU" sz="1100" b="1" i="1" dirty="0" smtClean="0"/>
              <a:t>Основные направления реализации:</a:t>
            </a:r>
            <a:endParaRPr lang="ru-RU" sz="1100" b="1" u="sng" dirty="0" smtClean="0"/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определение специфики нарушения здоровья и способов сопровождения студентов с ОВЗ и целенаправленная подготовка для работы с ЛОВЗ преподавателей;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предупреждение ситуации, которые студент с ОВЗ сам преодолеть не сможет;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проведение часов психолога, психологических тренингов, занятий «Введение в специальность», кураторских часов;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формирование мотивации на получение специальности, активную жизненную позицию в целом;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решение вопроса о возможности участия в психолого-педагогическом сопровождении студента с ОВЗ студенческого актива, волонтеров; накопление опыта социально-адаптированного поведения с выработкой навыков межличностного и делового общения;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учебная деятельность и накопление </a:t>
            </a:r>
            <a:r>
              <a:rPr lang="ru-RU" sz="1100" b="1" dirty="0" err="1" smtClean="0"/>
              <a:t>практикоориентированного</a:t>
            </a:r>
            <a:r>
              <a:rPr lang="ru-RU" sz="1100" b="1" dirty="0" smtClean="0"/>
              <a:t> опыта в ходе освоения учебных дисциплин первокурсниками, овладение общими компетенциями;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r>
              <a:rPr lang="ru-RU" sz="1100" b="1" dirty="0" smtClean="0"/>
              <a:t>формирование благоприятного климата в образовательном учреждении (группах), толерантных и доброжелательных отношений в системах «педагог-обучающийся (ЛОВЗ) и «обучающийся с нарушениями слуха – слышащие обучающиеся».</a:t>
            </a:r>
          </a:p>
          <a:p>
            <a:pPr marL="189738" indent="-171450" algn="just">
              <a:buFont typeface="Wingdings" panose="05000000000000000000" pitchFamily="2" charset="2"/>
              <a:buChar char="§"/>
            </a:pPr>
            <a:endParaRPr lang="ru-RU" sz="1100" b="1" dirty="0"/>
          </a:p>
          <a:p>
            <a:pPr marL="189738" indent="-171450" algn="just">
              <a:buFont typeface="Wingdings" panose="05000000000000000000" pitchFamily="2" charset="2"/>
              <a:buChar char="§"/>
            </a:pPr>
            <a:endParaRPr lang="ru-RU" sz="1100" b="1" dirty="0" smtClean="0"/>
          </a:p>
          <a:p>
            <a:pPr marL="189738" indent="-171450" algn="just">
              <a:buFont typeface="Wingdings" panose="05000000000000000000" pitchFamily="2" charset="2"/>
              <a:buChar char="§"/>
            </a:pPr>
            <a:endParaRPr lang="ru-RU" sz="1100" b="1" dirty="0" smtClean="0"/>
          </a:p>
          <a:p>
            <a:pPr marL="18288" indent="0" algn="just">
              <a:buNone/>
            </a:pPr>
            <a:endParaRPr lang="ru-RU" sz="1100" b="1" dirty="0" smtClean="0"/>
          </a:p>
          <a:p>
            <a:pPr marL="189738" indent="-171450" algn="just">
              <a:buFont typeface="Wingdings" panose="05000000000000000000" pitchFamily="2" charset="2"/>
              <a:buChar char="§"/>
            </a:pPr>
            <a:endParaRPr lang="ru-RU" sz="1100" b="1" dirty="0"/>
          </a:p>
          <a:p>
            <a:pPr marL="0" indent="0" algn="just">
              <a:buNone/>
            </a:pPr>
            <a:endParaRPr lang="ru-RU" sz="1100" b="1" i="1" dirty="0"/>
          </a:p>
          <a:p>
            <a:pPr algn="r"/>
            <a:endParaRPr lang="ru-RU" sz="1100" dirty="0"/>
          </a:p>
        </p:txBody>
      </p:sp>
      <p:sp>
        <p:nvSpPr>
          <p:cNvPr id="7" name="Текст 6"/>
          <p:cNvSpPr>
            <a:spLocks noGrp="1"/>
          </p:cNvSpPr>
          <p:nvPr>
            <p:ph sz="half" idx="2"/>
          </p:nvPr>
        </p:nvSpPr>
        <p:spPr>
          <a:xfrm>
            <a:off x="4644008" y="1371600"/>
            <a:ext cx="4195192" cy="4681728"/>
          </a:xfrm>
        </p:spPr>
        <p:txBody>
          <a:bodyPr>
            <a:normAutofit fontScale="77500" lnSpcReduction="20000"/>
          </a:bodyPr>
          <a:lstStyle/>
          <a:p>
            <a:pPr marL="304038" indent="-285750" algn="r">
              <a:buFont typeface="Wingdings" panose="05000000000000000000" pitchFamily="2" charset="2"/>
              <a:buChar char="q"/>
            </a:pPr>
            <a:r>
              <a:rPr lang="ru-RU" b="1" dirty="0" smtClean="0"/>
              <a:t>создание психологически комфортных, «</a:t>
            </a:r>
            <a:r>
              <a:rPr lang="ru-RU" b="1" dirty="0" err="1" smtClean="0"/>
              <a:t>безбарьерных</a:t>
            </a:r>
            <a:r>
              <a:rPr lang="ru-RU" b="1" dirty="0" smtClean="0"/>
              <a:t>» условий,    позволяющих студенту с ОВЗ в полной мере реализовать имеющиеся у                                    него возможности и способности при овладении профессией, а также интеграция в </a:t>
            </a:r>
            <a:r>
              <a:rPr lang="ru-RU" b="1" dirty="0" err="1" smtClean="0"/>
              <a:t>социокультуральную</a:t>
            </a:r>
            <a:r>
              <a:rPr lang="ru-RU" b="1" dirty="0" smtClean="0"/>
              <a:t> среду.</a:t>
            </a:r>
            <a:endParaRPr lang="ru-RU" b="1" i="1" dirty="0" smtClean="0"/>
          </a:p>
          <a:p>
            <a:pPr algn="just"/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педагогический коллектив,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кураторы групп нового набора, 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педагоги-психологи,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b="1" i="1" dirty="0" smtClean="0"/>
              <a:t>заведующие отделением.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 smtClean="0"/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b="1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7855" y="5373216"/>
            <a:ext cx="1296145" cy="129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8413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5188624" y="1628800"/>
            <a:ext cx="3779912" cy="4752528"/>
          </a:xfrm>
        </p:spPr>
        <p:txBody>
          <a:bodyPr>
            <a:noAutofit/>
          </a:bodyPr>
          <a:lstStyle/>
          <a:p>
            <a:pPr marL="304038" indent="-285750" algn="r">
              <a:buFont typeface="Wingdings" panose="05000000000000000000" pitchFamily="2" charset="2"/>
              <a:buChar char="q"/>
            </a:pPr>
            <a:r>
              <a:rPr lang="ru-RU" sz="1800" b="1" dirty="0" smtClean="0">
                <a:solidFill>
                  <a:schemeClr val="accent3"/>
                </a:solidFill>
              </a:rPr>
              <a:t>Интеллектуальное развитие  будущих специалистов, овладение профессиональными компетенциями;</a:t>
            </a:r>
          </a:p>
          <a:p>
            <a:pPr algn="just"/>
            <a:endParaRPr lang="ru-RU" sz="1800" b="1" dirty="0" smtClean="0">
              <a:solidFill>
                <a:schemeClr val="accent3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1800" b="1" i="1" dirty="0" smtClean="0">
                <a:solidFill>
                  <a:schemeClr val="accent1"/>
                </a:solidFill>
              </a:rPr>
              <a:t>педагогический коллектив;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18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1800" b="1" i="1" dirty="0" smtClean="0">
                <a:solidFill>
                  <a:schemeClr val="accent1"/>
                </a:solidFill>
              </a:rPr>
              <a:t>педагоги-психологи;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18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1800" b="1" i="1" dirty="0" smtClean="0">
                <a:solidFill>
                  <a:schemeClr val="accent1"/>
                </a:solidFill>
              </a:rPr>
              <a:t>заведующие отделением;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18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1800" b="1" i="1" dirty="0" smtClean="0">
                <a:solidFill>
                  <a:schemeClr val="accent1"/>
                </a:solidFill>
              </a:rPr>
              <a:t>медицинский персонал МО.</a:t>
            </a:r>
          </a:p>
          <a:p>
            <a:pPr marL="304038" indent="-285750" algn="just"/>
            <a:endParaRPr lang="ru-RU" sz="1800" b="1" i="1" dirty="0">
              <a:solidFill>
                <a:schemeClr val="accent3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0" y="930275"/>
            <a:ext cx="4992688" cy="4724400"/>
          </a:xfrm>
        </p:spPr>
        <p:txBody>
          <a:bodyPr>
            <a:normAutofit/>
          </a:bodyPr>
          <a:lstStyle/>
          <a:p>
            <a:pPr algn="just"/>
            <a:endParaRPr lang="ru-RU" sz="2000" b="1" i="1" dirty="0">
              <a:solidFill>
                <a:schemeClr val="accent3"/>
              </a:solidFill>
            </a:endParaRPr>
          </a:p>
          <a:p>
            <a:pPr algn="r"/>
            <a:endParaRPr lang="ru-RU" sz="20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5076056" y="260648"/>
            <a:ext cx="3707904" cy="1331168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solidFill>
                  <a:schemeClr val="accent3"/>
                </a:solidFill>
                <a:effectLst/>
              </a:rPr>
              <a:t>Этап учебно-производственной деятельности</a:t>
            </a:r>
            <a:endParaRPr lang="ru-RU" b="1" dirty="0">
              <a:solidFill>
                <a:schemeClr val="accent3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824" y="5445224"/>
            <a:ext cx="1296145" cy="12961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504" y="785794"/>
            <a:ext cx="474739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1B587C"/>
                </a:solidFill>
              </a:rPr>
              <a:t>Основные направления реализации</a:t>
            </a:r>
          </a:p>
          <a:p>
            <a:pPr algn="ctr"/>
            <a:endParaRPr lang="ru-RU" sz="2400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2400" b="1" dirty="0">
                <a:solidFill>
                  <a:srgbClr val="F07F09"/>
                </a:solidFill>
              </a:rPr>
              <a:t> </a:t>
            </a:r>
            <a:r>
              <a:rPr lang="ru-RU" b="1" dirty="0">
                <a:solidFill>
                  <a:srgbClr val="1B587C"/>
                </a:solidFill>
              </a:rPr>
              <a:t>овладение основами в профессиональной деятельности через усвоение специальных учебных дисциплин (</a:t>
            </a:r>
            <a:r>
              <a:rPr lang="ru-RU" b="1" dirty="0" err="1">
                <a:solidFill>
                  <a:srgbClr val="1B587C"/>
                </a:solidFill>
              </a:rPr>
              <a:t>профмодулей</a:t>
            </a:r>
            <a:r>
              <a:rPr lang="ru-RU" b="1" dirty="0">
                <a:solidFill>
                  <a:srgbClr val="1B587C"/>
                </a:solidFill>
              </a:rPr>
              <a:t>), в </a:t>
            </a:r>
            <a:r>
              <a:rPr lang="ru-RU" b="1" dirty="0" err="1">
                <a:solidFill>
                  <a:srgbClr val="1B587C"/>
                </a:solidFill>
              </a:rPr>
              <a:t>практикоориентированной</a:t>
            </a:r>
            <a:r>
              <a:rPr lang="ru-RU" b="1" dirty="0">
                <a:solidFill>
                  <a:srgbClr val="1B587C"/>
                </a:solidFill>
              </a:rPr>
              <a:t> и исследовательской деятельности студентов;</a:t>
            </a:r>
          </a:p>
          <a:p>
            <a:pPr algn="just">
              <a:buFont typeface="Wingdings" pitchFamily="2" charset="2"/>
              <a:buChar char="§"/>
            </a:pPr>
            <a:endParaRPr lang="ru-RU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ru-RU" b="1" dirty="0">
                <a:solidFill>
                  <a:srgbClr val="F07F09"/>
                </a:solidFill>
              </a:rPr>
              <a:t> </a:t>
            </a:r>
            <a:r>
              <a:rPr lang="ru-RU" b="1" dirty="0">
                <a:solidFill>
                  <a:srgbClr val="1B587C"/>
                </a:solidFill>
              </a:rPr>
              <a:t>разработка индивидуальной профессиональной траектории;</a:t>
            </a:r>
          </a:p>
          <a:p>
            <a:pPr algn="just">
              <a:buFont typeface="Wingdings" pitchFamily="2" charset="2"/>
              <a:buChar char="§"/>
            </a:pPr>
            <a:endParaRPr lang="ru-RU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ru-RU" b="1" dirty="0">
                <a:solidFill>
                  <a:srgbClr val="F07F09"/>
                </a:solidFill>
              </a:rPr>
              <a:t> </a:t>
            </a:r>
            <a:r>
              <a:rPr lang="ru-RU" b="1" dirty="0">
                <a:solidFill>
                  <a:srgbClr val="1B587C"/>
                </a:solidFill>
              </a:rPr>
              <a:t>обеспечение доступности прохождения практик на базах .</a:t>
            </a:r>
            <a:endParaRPr lang="ru-RU" b="1" dirty="0">
              <a:solidFill>
                <a:srgbClr val="F07F09"/>
              </a:solidFill>
            </a:endParaRPr>
          </a:p>
          <a:p>
            <a:pPr algn="just">
              <a:buFont typeface="Wingdings" pitchFamily="2" charset="2"/>
              <a:buChar char="§"/>
            </a:pPr>
            <a:endParaRPr lang="ru-RU" sz="2400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endParaRPr lang="ru-RU" sz="2400" b="1" dirty="0">
              <a:solidFill>
                <a:srgbClr val="F07F09"/>
              </a:solidFill>
            </a:endParaRPr>
          </a:p>
          <a:p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338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577927" y="332656"/>
            <a:ext cx="4259064" cy="1519783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chemeClr val="accent3"/>
                </a:solidFill>
                <a:effectLst/>
              </a:rPr>
              <a:t/>
            </a:r>
            <a:br>
              <a:rPr lang="ru-RU" sz="2000" b="1" dirty="0" smtClean="0">
                <a:solidFill>
                  <a:schemeClr val="accent3"/>
                </a:solidFill>
                <a:effectLst/>
              </a:rPr>
            </a:br>
            <a:r>
              <a:rPr lang="ru-RU" sz="2000" b="1" dirty="0">
                <a:solidFill>
                  <a:schemeClr val="accent3"/>
                </a:solidFill>
                <a:effectLst/>
              </a:rPr>
              <a:t/>
            </a:r>
            <a:br>
              <a:rPr lang="ru-RU" sz="2000" b="1" dirty="0">
                <a:solidFill>
                  <a:schemeClr val="accent3"/>
                </a:solidFill>
                <a:effectLst/>
              </a:rPr>
            </a:br>
            <a:r>
              <a:rPr lang="ru-RU" sz="2000" b="1" dirty="0" smtClean="0">
                <a:solidFill>
                  <a:schemeClr val="accent3"/>
                </a:solidFill>
                <a:effectLst/>
              </a:rPr>
              <a:t>Этап оценки эффективности психолого-педагогического сопровождения и результатов </a:t>
            </a:r>
            <a:r>
              <a:rPr lang="ru-RU" sz="2000" b="1" dirty="0" err="1" smtClean="0">
                <a:solidFill>
                  <a:schemeClr val="accent3"/>
                </a:solidFill>
                <a:effectLst/>
              </a:rPr>
              <a:t>профсамоопределения</a:t>
            </a:r>
            <a:endParaRPr lang="ru-RU" sz="2000" b="1" dirty="0">
              <a:solidFill>
                <a:schemeClr val="accent3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0" y="930275"/>
            <a:ext cx="4992688" cy="4724400"/>
          </a:xfrm>
        </p:spPr>
        <p:txBody>
          <a:bodyPr>
            <a:normAutofit/>
          </a:bodyPr>
          <a:lstStyle/>
          <a:p>
            <a:pPr algn="just"/>
            <a:endParaRPr lang="ru-RU" sz="2000" b="1" i="1" dirty="0">
              <a:solidFill>
                <a:schemeClr val="accent3"/>
              </a:solidFill>
            </a:endParaRPr>
          </a:p>
          <a:p>
            <a:pPr algn="r"/>
            <a:endParaRPr lang="ru-RU" sz="2000" dirty="0"/>
          </a:p>
        </p:txBody>
      </p:sp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5076056" y="1628800"/>
            <a:ext cx="3816424" cy="4392488"/>
          </a:xfrm>
        </p:spPr>
        <p:txBody>
          <a:bodyPr>
            <a:noAutofit/>
          </a:bodyPr>
          <a:lstStyle/>
          <a:p>
            <a:pPr marL="304038" indent="-285750" algn="r">
              <a:buFont typeface="Wingdings" panose="05000000000000000000" pitchFamily="2" charset="2"/>
              <a:buChar char="q"/>
            </a:pPr>
            <a:endParaRPr lang="ru-RU" sz="2000" b="1" dirty="0" smtClean="0">
              <a:solidFill>
                <a:schemeClr val="accent3"/>
              </a:solidFill>
            </a:endParaRPr>
          </a:p>
          <a:p>
            <a:pPr marL="304038" indent="-285750" algn="r"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accent3"/>
                </a:solidFill>
              </a:rPr>
              <a:t>Оценка  результатов профессионального самоопределения будущих специалистов.</a:t>
            </a:r>
            <a:endParaRPr lang="ru-RU" sz="20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20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2000" b="1" i="1" dirty="0" smtClean="0">
                <a:solidFill>
                  <a:schemeClr val="accent1"/>
                </a:solidFill>
              </a:rPr>
              <a:t>педагоги-психологи;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20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2000" b="1" i="1" dirty="0" smtClean="0">
                <a:solidFill>
                  <a:schemeClr val="accent1"/>
                </a:solidFill>
              </a:rPr>
              <a:t>заведующий практикой;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2000" b="1" i="1" dirty="0" smtClean="0">
              <a:solidFill>
                <a:schemeClr val="accent1"/>
              </a:solidFill>
            </a:endParaRPr>
          </a:p>
          <a:p>
            <a:pPr marL="304038" indent="-285750" algn="just">
              <a:buFont typeface="Wingdings" panose="05000000000000000000" pitchFamily="2" charset="2"/>
              <a:buChar char="Ø"/>
            </a:pPr>
            <a:r>
              <a:rPr lang="ru-RU" sz="2000" b="1" i="1" dirty="0" smtClean="0">
                <a:solidFill>
                  <a:schemeClr val="accent1"/>
                </a:solidFill>
              </a:rPr>
              <a:t>комиссия по трудоустройству.</a:t>
            </a:r>
          </a:p>
          <a:p>
            <a:pPr marL="304038" indent="-285750" algn="just">
              <a:buFont typeface="Wingdings" panose="05000000000000000000" pitchFamily="2" charset="2"/>
              <a:buChar char="Ø"/>
            </a:pPr>
            <a:endParaRPr lang="ru-RU" sz="2000" b="1" i="1" dirty="0" smtClean="0">
              <a:solidFill>
                <a:schemeClr val="accent1"/>
              </a:solidFill>
            </a:endParaRPr>
          </a:p>
          <a:p>
            <a:pPr algn="just"/>
            <a:endParaRPr lang="ru-RU" sz="2000" b="1" i="1" dirty="0">
              <a:solidFill>
                <a:schemeClr val="accent3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825" y="5733256"/>
            <a:ext cx="1296145" cy="12961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3975" y="980728"/>
            <a:ext cx="436227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1B587C"/>
                </a:solidFill>
              </a:rPr>
              <a:t>Основные направления реализации</a:t>
            </a:r>
          </a:p>
          <a:p>
            <a:pPr algn="ctr"/>
            <a:endParaRPr lang="ru-RU" sz="2000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2000" b="1" dirty="0">
                <a:solidFill>
                  <a:srgbClr val="F07F09"/>
                </a:solidFill>
              </a:rPr>
              <a:t> </a:t>
            </a:r>
            <a:r>
              <a:rPr lang="ru-RU" sz="1600" b="1" dirty="0">
                <a:solidFill>
                  <a:srgbClr val="1B587C"/>
                </a:solidFill>
              </a:rPr>
              <a:t>определение уровня субъективного контроля;</a:t>
            </a:r>
          </a:p>
          <a:p>
            <a:pPr algn="just">
              <a:buFont typeface="Wingdings" pitchFamily="2" charset="2"/>
              <a:buChar char="§"/>
            </a:pPr>
            <a:endParaRPr lang="ru-RU" sz="1600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1600" b="1" dirty="0">
                <a:solidFill>
                  <a:srgbClr val="F07F09"/>
                </a:solidFill>
              </a:rPr>
              <a:t> </a:t>
            </a:r>
            <a:r>
              <a:rPr lang="ru-RU" sz="1600" b="1" dirty="0">
                <a:solidFill>
                  <a:srgbClr val="1B587C"/>
                </a:solidFill>
              </a:rPr>
              <a:t>индивидуальный подход к выбору темы ВКР, базы прохождения преддипломной практики;</a:t>
            </a:r>
          </a:p>
          <a:p>
            <a:pPr algn="just">
              <a:buFont typeface="Wingdings" pitchFamily="2" charset="2"/>
              <a:buChar char="§"/>
            </a:pPr>
            <a:endParaRPr lang="ru-RU" sz="1600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1600" b="1" dirty="0">
                <a:solidFill>
                  <a:srgbClr val="F07F09"/>
                </a:solidFill>
              </a:rPr>
              <a:t> </a:t>
            </a:r>
            <a:r>
              <a:rPr lang="ru-RU" sz="1600" b="1" dirty="0">
                <a:solidFill>
                  <a:srgbClr val="1B587C"/>
                </a:solidFill>
              </a:rPr>
              <a:t>коррекция индивидуальной профессиональной траектории .</a:t>
            </a:r>
            <a:endParaRPr lang="ru-RU" sz="1600" b="1" dirty="0">
              <a:solidFill>
                <a:srgbClr val="F07F09"/>
              </a:solidFill>
            </a:endParaRPr>
          </a:p>
          <a:p>
            <a:pPr algn="just">
              <a:buFont typeface="Wingdings" pitchFamily="2" charset="2"/>
              <a:buChar char="§"/>
            </a:pPr>
            <a:endParaRPr lang="ru-RU" sz="2000" b="1" dirty="0">
              <a:solidFill>
                <a:srgbClr val="1B587C"/>
              </a:solidFill>
            </a:endParaRPr>
          </a:p>
          <a:p>
            <a:pPr algn="just">
              <a:buFont typeface="Wingdings" pitchFamily="2" charset="2"/>
              <a:buChar char="§"/>
            </a:pPr>
            <a:endParaRPr lang="ru-RU" sz="2000" b="1" dirty="0">
              <a:solidFill>
                <a:srgbClr val="F07F09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975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5632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ВОПРОСЫ: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8229600" cy="4968552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Какими </a:t>
            </a:r>
            <a:r>
              <a:rPr lang="ru-RU" b="1" dirty="0"/>
              <a:t>качествами должен обладать специалист, работающий в рамках психологического сопровождения?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Сопровождение </a:t>
            </a:r>
            <a:r>
              <a:rPr lang="ru-RU" b="1" dirty="0"/>
              <a:t>- комплексная работа. Кто из специалистов должен принимать в ней участие? Кто должен осуществлять функции координатора и диспетчера?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Какими </a:t>
            </a:r>
            <a:r>
              <a:rPr lang="ru-RU" b="1" dirty="0"/>
              <a:t>знаниями должны обладать специалисты, работающие в образовательном учреждении с ЛОВЗ?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Для </a:t>
            </a:r>
            <a:r>
              <a:rPr lang="ru-RU" b="1" dirty="0"/>
              <a:t>формирующего этапа (формирование профессионально значимых функций и качеств) необходима работа  ЛОВЗ на базах под руководством практикующих медработников. Каким образом, по-Вашему мнению, </a:t>
            </a:r>
            <a:r>
              <a:rPr lang="ru-RU" b="1" dirty="0" smtClean="0"/>
              <a:t>мы </a:t>
            </a:r>
            <a:r>
              <a:rPr lang="ru-RU" b="1" dirty="0"/>
              <a:t>можем способствовать </a:t>
            </a:r>
            <a:r>
              <a:rPr lang="ru-RU" b="1" dirty="0" err="1"/>
              <a:t>профес.адаптации</a:t>
            </a:r>
            <a:r>
              <a:rPr lang="ru-RU" b="1" dirty="0"/>
              <a:t>  ЛОВЗ на рабочем месте в период прохождения практики?</a:t>
            </a:r>
          </a:p>
        </p:txBody>
      </p:sp>
    </p:spTree>
    <p:extLst>
      <p:ext uri="{BB962C8B-B14F-4D97-AF65-F5344CB8AC3E}">
        <p14:creationId xmlns:p14="http://schemas.microsoft.com/office/powerpoint/2010/main" xmlns="" val="312595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9140000">
            <a:off x="2865906" y="2158238"/>
            <a:ext cx="4810337" cy="329259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ГБПОУ «КОМК»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Методы и формы работы с ЛОВЗ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98254"/>
            <a:ext cx="2084387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10509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 условиях образовательного учреждения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424936" cy="4968552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Обучение приемам и навыкам </a:t>
            </a:r>
            <a:endParaRPr lang="ru-RU" sz="20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эффективного </a:t>
            </a:r>
            <a:r>
              <a:rPr lang="ru-RU" sz="2000" dirty="0">
                <a:latin typeface="Times New Roman"/>
                <a:ea typeface="Times New Roman"/>
              </a:rPr>
              <a:t>общения,</a:t>
            </a:r>
          </a:p>
          <a:p>
            <a:pPr algn="just">
              <a:spcAft>
                <a:spcPts val="0"/>
              </a:spcAft>
            </a:pPr>
            <a:r>
              <a:rPr lang="ru-RU" sz="2000" dirty="0" err="1" smtClean="0">
                <a:latin typeface="Times New Roman"/>
                <a:ea typeface="Times New Roman"/>
              </a:rPr>
              <a:t>ассертивного</a:t>
            </a:r>
            <a:r>
              <a:rPr lang="ru-RU" sz="2000" dirty="0" smtClean="0">
                <a:latin typeface="Times New Roman"/>
                <a:ea typeface="Times New Roman"/>
              </a:rPr>
              <a:t> </a:t>
            </a:r>
            <a:r>
              <a:rPr lang="ru-RU" sz="2000" dirty="0">
                <a:latin typeface="Times New Roman"/>
                <a:ea typeface="Times New Roman"/>
              </a:rPr>
              <a:t>поведения,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профилактики </a:t>
            </a:r>
            <a:r>
              <a:rPr lang="ru-RU" sz="2000" dirty="0">
                <a:latin typeface="Times New Roman"/>
                <a:ea typeface="Times New Roman"/>
              </a:rPr>
              <a:t>конфликтов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осмысление </a:t>
            </a:r>
            <a:r>
              <a:rPr lang="ru-RU" sz="2000" dirty="0">
                <a:latin typeface="Times New Roman"/>
                <a:ea typeface="Times New Roman"/>
              </a:rPr>
              <a:t>ситуации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изменение </a:t>
            </a:r>
            <a:r>
              <a:rPr lang="ru-RU" sz="2000" dirty="0">
                <a:latin typeface="Times New Roman"/>
                <a:ea typeface="Times New Roman"/>
              </a:rPr>
              <a:t>личностных установок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формирование </a:t>
            </a:r>
            <a:r>
              <a:rPr lang="ru-RU" sz="2000" dirty="0" err="1">
                <a:latin typeface="Times New Roman"/>
                <a:ea typeface="Times New Roman"/>
              </a:rPr>
              <a:t>ценостно</a:t>
            </a:r>
            <a:r>
              <a:rPr lang="ru-RU" sz="2000" dirty="0">
                <a:latin typeface="Times New Roman"/>
                <a:ea typeface="Times New Roman"/>
              </a:rPr>
              <a:t>-ориентационного пространства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осознание </a:t>
            </a:r>
            <a:r>
              <a:rPr lang="ru-RU" sz="2000" dirty="0">
                <a:latin typeface="Times New Roman"/>
                <a:ea typeface="Times New Roman"/>
              </a:rPr>
              <a:t>чувств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техника </a:t>
            </a:r>
            <a:r>
              <a:rPr lang="ru-RU" sz="2000" dirty="0">
                <a:latin typeface="Times New Roman"/>
                <a:ea typeface="Times New Roman"/>
              </a:rPr>
              <a:t>Я-сообщение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целеполагание </a:t>
            </a:r>
            <a:r>
              <a:rPr lang="ru-RU" sz="2000" dirty="0">
                <a:latin typeface="Times New Roman"/>
                <a:ea typeface="Times New Roman"/>
              </a:rPr>
              <a:t>и построение жизненных перспектив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семейная </a:t>
            </a:r>
            <a:r>
              <a:rPr lang="ru-RU" sz="2000" dirty="0">
                <a:latin typeface="Times New Roman"/>
                <a:ea typeface="Times New Roman"/>
              </a:rPr>
              <a:t>терапия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обучение </a:t>
            </a:r>
            <a:r>
              <a:rPr lang="ru-RU" sz="2000" dirty="0">
                <a:latin typeface="Times New Roman"/>
                <a:ea typeface="Times New Roman"/>
              </a:rPr>
              <a:t>родителей навыкам поддержки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</a:rPr>
              <a:t>принятие </a:t>
            </a:r>
            <a:r>
              <a:rPr lang="ru-RU" sz="2000" dirty="0">
                <a:latin typeface="Times New Roman"/>
                <a:ea typeface="Times New Roman"/>
              </a:rPr>
              <a:t>ситуации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7196516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Виды взаимодействий с ЛОВЗ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424936" cy="5328592"/>
          </a:xfrm>
        </p:spPr>
        <p:txBody>
          <a:bodyPr>
            <a:normAutofit fontScale="85000" lnSpcReduction="20000"/>
          </a:bodyPr>
          <a:lstStyle/>
          <a:p>
            <a:pPr lvl="0" algn="just">
              <a:buFont typeface="Symbol"/>
              <a:buChar char=""/>
            </a:pPr>
            <a:r>
              <a:rPr lang="ru-RU" sz="2600" dirty="0" smtClean="0">
                <a:latin typeface="Times New Roman"/>
                <a:ea typeface="Times New Roman"/>
              </a:rPr>
              <a:t>Консультации</a:t>
            </a:r>
          </a:p>
          <a:p>
            <a:pPr lvl="0" algn="just">
              <a:buFont typeface="Symbol"/>
              <a:buChar char=""/>
            </a:pPr>
            <a:r>
              <a:rPr lang="ru-RU" sz="2600" dirty="0" smtClean="0">
                <a:latin typeface="Times New Roman"/>
                <a:ea typeface="Times New Roman"/>
              </a:rPr>
              <a:t>Тренинги (уверенности в себе, лидерских качеств, коммуникативные)</a:t>
            </a:r>
          </a:p>
          <a:p>
            <a:pPr lvl="0" algn="just">
              <a:buFont typeface="Symbol"/>
              <a:buChar char=""/>
            </a:pPr>
            <a:r>
              <a:rPr lang="ru-RU" sz="2600" dirty="0" smtClean="0">
                <a:latin typeface="Times New Roman"/>
                <a:ea typeface="Times New Roman"/>
              </a:rPr>
              <a:t>Обучающие </a:t>
            </a:r>
            <a:r>
              <a:rPr lang="ru-RU" sz="2600" dirty="0">
                <a:latin typeface="Times New Roman"/>
                <a:ea typeface="Times New Roman"/>
              </a:rPr>
              <a:t>занятия индивидуальные и по нозологии (по типу школ здоровья)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Занятия с применением компьютерных программ, направлены на обучение релаксации, развитие познавательных способностей 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Участие в классных часах (подготовка, посильное участие)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Работа в агитбригадах (можно давать часть, с  малым количеством текста, изучая тематику глубже вникают в проблему)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Участие во внеаудиторных мероприятиях (участие в мероприятиях ЗОЖ, посещение театров)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Участие в спортивных мероприятиях (помощь в судействе, доступные виды спорта, тропа здоровья, группы поддержки)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Участие в работе СНО (помощь в подборе материала, составлении доклада, техническое сопровождение)</a:t>
            </a:r>
          </a:p>
          <a:p>
            <a:pPr lvl="0" algn="just">
              <a:buFont typeface="Symbol"/>
              <a:buChar char=""/>
            </a:pPr>
            <a:r>
              <a:rPr lang="ru-RU" sz="2600" dirty="0">
                <a:latin typeface="Times New Roman"/>
                <a:ea typeface="Times New Roman"/>
              </a:rPr>
              <a:t>Участие в студенческом самоуправлении (учебный сектор)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21191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65760"/>
            <a:ext cx="8236396" cy="7589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Рекомендации по оптимизации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взаимодействия </a:t>
            </a: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психолога с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ЛОВЗ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2960" y="1340768"/>
            <a:ext cx="8213536" cy="532859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Для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педагога-психолога, взаимодействующего с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ЛОВЗ,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определяющим фактором в работе должно быть восстановление эмоционального контакта и налаживание доверительных отношений. Студент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ЛОВЗ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не должен чувствовать себя объектом деятельности взрослых (педагогов). Он должен стать полноправным субъектом, соучастником тех или иных мероприятий. Это подразумевает ряд рекомендаций, которые необходимо учитывать при конструировании взаимоотношений: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- создавать атмосферу доверительного общения для того, чтобы студент мог совершенно свободно выражать любые проблемы и чувствовать себя причастным к происходящим с ним событиям;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- уметь внимательно слушать и анализировать рассказ студента о событиях своей жизни;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- чутко реагировать на малейшие изменения в поведении, не преуменьшать и не преувеличивать опасности, связанной с возникающими изменениями;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- владеть различными технологиями реабилитации;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- формировать социально-психологическую среду с наименьшими ограничениями, используя весь комплекс компенсирующих условий.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Реабилитация носит социальный характер, так как её реализация происходит в конкретных социальных условиях и направлена на достижение социального уровня активности личности.</a:t>
            </a:r>
            <a:endParaRPr lang="ru-RU" sz="14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429889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56984" cy="86409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Для работы с родителями </a:t>
            </a: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предлагаем </a:t>
            </a:r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следующие рекомендации</a:t>
            </a: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8496944" cy="496855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1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Можно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применять социальный паспорт, который, на наш взгляд, поможет специалисту более полно узнать о семье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ЛОВЗ,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 взаимоотношениях в семье, о социальном статусе родителей и много другой информации.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2. “Дни открытых дверей” – присутствие на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занятиях для профориентации и 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совместная работа по освоению каких-либо необходимых навыков.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3. Родительские сообщения и доклады пробуждают интерес и желание заниматься со своими детьми дома.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4. Можно использовать в работе так называемые тематические опросники 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5. Совместно с родителями разработать маршрут социальной адаптации знакомство с достопримечательностями города, посещение музеев, выставок.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6. Педагог-психолог может предложить родителям обучение релаксационным техникам для того, чтобы они в домашних условиях попытались привести свои чувства и мысли в порядок, т.к. многие родители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находятся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в ситуации постоянного стресса из-за болезни ребенка.</a:t>
            </a:r>
            <a:endParaRPr lang="ru-RU" sz="14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Проведение работы с родителями необходимо рассматривать как важнейший элемент в комплексной реабилитации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ЛОВЗ,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т.к. только при взаимодействии с семьей, педагог может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помочь подростку-инвалиду в становлении профессиональной  и социальной направленности.</a:t>
            </a:r>
            <a:endParaRPr lang="ru-RU" sz="14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63751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Резолюция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lvl="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>
                <a:latin typeface="Times New Roman"/>
                <a:ea typeface="Calibri"/>
                <a:cs typeface="Times New Roman"/>
              </a:rPr>
              <a:t>Сущность психолого-педагогического сопровождения студентов-ЛОВЗ по профессиональной адаптации имеет свои особенности, в первую очередь, оно неразрывно связано  с  реабилитаций и предполагает более углубленную работу на каждом этапе (начиная от профориентации,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профсамоопределения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и до овладения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профессионально-практическим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опытом, выработкой индивидуальной траектории   жизненного и профессионального пути и проектирования перспектив преодоления  возможных проблем)</a:t>
            </a:r>
            <a:endParaRPr lang="ru-RU" sz="1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39917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Резолюция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>
                <a:latin typeface="Times New Roman"/>
                <a:ea typeface="Calibri"/>
                <a:cs typeface="Times New Roman"/>
              </a:rPr>
              <a:t>Создание адаптивной, психологически комфортной и безопасной  среды  в ОУ предполагает комплексное, системное взаимодействие различных специалистов и структурных подразделений колледжа, целенаправленную подготовку для работы с ЛОВЗ преподавателей, педагогов-психологов, социальных педагогов, педагогов-организаторов, практикующих медицинских работников, ответственных за прохождение практики в ЛПУ, фельдшера здравпункта, специалистов по охране труда и др.  (в рамках Циклов повышения квалификации),</a:t>
            </a:r>
            <a:endParaRPr lang="ru-RU" sz="1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9585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Резолюция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>
                <a:latin typeface="Times New Roman"/>
                <a:ea typeface="Calibri"/>
                <a:cs typeface="Times New Roman"/>
              </a:rPr>
              <a:t> Необходимо использовать для  социальной и профессиональной адаптации такой продуктивный ресурс, как  партнерство и доверительные отношения «на равных» со студентами - волонтерами,  членами студенческого совета, участниками различных предметных кружков и  т.п.</a:t>
            </a:r>
            <a:endParaRPr lang="ru-RU" sz="1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116584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Резолюция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lvl="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Психолого-педагогическое сопровождение студентов - ЛОВЗ предполагает использование  различные форм,  методов и направлений работы: «индивидуальные консультации», «групповые занятия», «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тренинговые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формы»,  «работа с ЛОВЗ по нозологиям», «работа с родителями (лиц, их заменяющих), другими членами семьи, друзьями» и т.п. в рамках арт-терапевтического,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бихевиорального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когнитивно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-поведенческого и др. подходов.</a:t>
            </a:r>
            <a:endParaRPr lang="ru-RU" sz="1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183935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Резолюция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Необходимо организовать поддержку выпускников с ОВЗ в период адаптации на рабочем месте, обеспечить консультативную и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психокоррекционную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помощь.  </a:t>
            </a:r>
            <a:endParaRPr lang="ru-RU" sz="1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479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2276872"/>
            <a:ext cx="8503920" cy="14699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БЛАГОДАРЮ ЗА ВНИМАНИЕ!</a:t>
            </a:r>
            <a:endParaRPr lang="ru-RU" sz="4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4556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80</TotalTime>
  <Words>1801</Words>
  <Application>Microsoft Office PowerPoint</Application>
  <PresentationFormat>Экран (4:3)</PresentationFormat>
  <Paragraphs>214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Официальная</vt:lpstr>
      <vt:lpstr>Круглый стол как форма коллективной работы по профессиональному самоопределению обучающихся с ОВЗ</vt:lpstr>
      <vt:lpstr>ОСОБЕННОСТИ ПРОФСАМООПРЕДЕЛЕНИЯ ЛОВЗ</vt:lpstr>
      <vt:lpstr>ЗАДАЧИ  КРУГЛОГО СТОЛА</vt:lpstr>
      <vt:lpstr>ВОПРОСЫ КРУГЛОГО СТОЛА</vt:lpstr>
      <vt:lpstr>СОЦИАЛЬНАЯ КОМПЕТЕНТНОСТЬ</vt:lpstr>
      <vt:lpstr>Особенности социализации ЛОВЗ</vt:lpstr>
      <vt:lpstr>ПРОФЕССИОНАЛЬНАЯ АДАПТАЦИЯ</vt:lpstr>
      <vt:lpstr>ЦЕЛЬ ПРОФСАМООПРЕДЕЛЕНИЯ</vt:lpstr>
      <vt:lpstr>ПСИХОЛОГИЧЕСКОЕ СОПРОВОЖДЕНИЕ ЛИЦ С ОВЗ</vt:lpstr>
      <vt:lpstr>КОМПОНЕНТЫ :</vt:lpstr>
      <vt:lpstr>ФАКТОРЫ ПСИХОЛОГО-ПЕДАГОГИЧЕСКОГО СОПРОВОЖДЕНИЯ </vt:lpstr>
      <vt:lpstr>Этапы психологического сопровождения</vt:lpstr>
      <vt:lpstr>Диагностический этап</vt:lpstr>
      <vt:lpstr>Диагностический этап</vt:lpstr>
      <vt:lpstr>Адаптационный этап</vt:lpstr>
      <vt:lpstr>Этап учебно-производственной деятельности</vt:lpstr>
      <vt:lpstr>  Этап оценки эффективности психолого-педагогического сопровождения и результатов профсамоопределения</vt:lpstr>
      <vt:lpstr>ВОПРОСЫ:</vt:lpstr>
      <vt:lpstr>Методы и формы работы с ЛОВЗ</vt:lpstr>
      <vt:lpstr>В условиях образовательного учреждения</vt:lpstr>
      <vt:lpstr>Виды взаимодействий с ЛОВЗ</vt:lpstr>
      <vt:lpstr>Рекомендации по оптимизации взаимодействия психолога с ЛОВЗ</vt:lpstr>
      <vt:lpstr>Для работы с родителями  предлагаем следующие рекомендации:</vt:lpstr>
      <vt:lpstr>Резолюция</vt:lpstr>
      <vt:lpstr>Резолюция</vt:lpstr>
      <vt:lpstr>Резолюция</vt:lpstr>
      <vt:lpstr>Резолюция</vt:lpstr>
      <vt:lpstr>Резолюция</vt:lpstr>
      <vt:lpstr>Слайд 29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Лилия Ивановна</dc:creator>
  <cp:lastModifiedBy>mna</cp:lastModifiedBy>
  <cp:revision>22</cp:revision>
  <cp:lastPrinted>2017-03-15T08:46:05Z</cp:lastPrinted>
  <dcterms:created xsi:type="dcterms:W3CDTF">2017-03-14T06:57:48Z</dcterms:created>
  <dcterms:modified xsi:type="dcterms:W3CDTF">2017-03-22T04:15:54Z</dcterms:modified>
</cp:coreProperties>
</file>